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media/image23.jpeg" ContentType="image/jpeg"/>
  <Override PartName="/ppt/media/image8.png" ContentType="image/png"/>
  <Override PartName="/ppt/media/image2.jpeg" ContentType="image/jpeg"/>
  <Override PartName="/ppt/media/image5.png" ContentType="image/png"/>
  <Override PartName="/ppt/media/image3.jpeg" ContentType="image/jpeg"/>
  <Override PartName="/ppt/media/image4.jpeg" ContentType="image/jpe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9.png" ContentType="image/png"/>
  <Override PartName="/ppt/media/image13.jpeg" ContentType="image/jpeg"/>
  <Override PartName="/ppt/media/image14.jpeg" ContentType="image/jpeg"/>
  <Override PartName="/ppt/media/image15.png" ContentType="image/png"/>
  <Override PartName="/ppt/media/image16.jpeg" ContentType="image/jpeg"/>
  <Override PartName="/ppt/media/image17.jpeg" ContentType="image/jpeg"/>
  <Override PartName="/ppt/media/image18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7104062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請按這裡編輯備註格式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&lt;頁首&gt;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&lt;日期/時間&gt;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&lt;頁尾&gt;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86AA881-E24C-40EB-9AE7-68F37AB2CD07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&lt;編號&gt;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body"/>
          </p:nvPr>
        </p:nvSpPr>
        <p:spPr>
          <a:xfrm>
            <a:off x="710280" y="4925160"/>
            <a:ext cx="5682600" cy="402948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4023720" y="9720720"/>
            <a:ext cx="3078000" cy="513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DDC5DFB-EDA0-435D-9EA2-D740F31B9ADF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&lt;編號&gt;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>
            <a:off x="710280" y="4925160"/>
            <a:ext cx="5682600" cy="402948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4023720" y="9720720"/>
            <a:ext cx="3078000" cy="513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6A3DF1B-C47D-4FE2-98D9-51A6E3D41867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&lt;編號&gt;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710280" y="4925160"/>
            <a:ext cx="5682600" cy="402948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4023720" y="9720720"/>
            <a:ext cx="3078000" cy="513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6351EA4-1DEB-419D-9C06-E9398A66B40C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&lt;編號&gt;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>
            <a:off x="710280" y="4925160"/>
            <a:ext cx="5682600" cy="402948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4023720" y="9720720"/>
            <a:ext cx="3078000" cy="513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CACB44C-3987-42DE-B84F-C24C997BDAE5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&lt;編號&gt;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body"/>
          </p:nvPr>
        </p:nvSpPr>
        <p:spPr>
          <a:xfrm>
            <a:off x="710280" y="4925160"/>
            <a:ext cx="5682600" cy="402948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4023720" y="9720720"/>
            <a:ext cx="3078000" cy="513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9FFC280-2A50-4DB8-8E26-690C8489BFE6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&lt;編號&gt;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710280" y="4925160"/>
            <a:ext cx="5682600" cy="402948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4023720" y="9720720"/>
            <a:ext cx="3078000" cy="513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22609D5-2DCC-47A1-B1D3-F2151D1B8187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&lt;編號&gt;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body"/>
          </p:nvPr>
        </p:nvSpPr>
        <p:spPr>
          <a:xfrm>
            <a:off x="710280" y="4925160"/>
            <a:ext cx="5682600" cy="402948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4023720" y="9720720"/>
            <a:ext cx="3078000" cy="513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7A66634-EB6A-4D85-9825-910041CED84D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&lt;編號&gt;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zh-CN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单击此处编辑母版标题样式</a:t>
            </a:r>
            <a:endParaRPr b="0" lang="zh-CN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A2AEE11-B172-48B3-B41C-A8F8C518C0D8}" type="datetime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2/20/19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3900BA4-4071-41A5-8A7B-B05909AEABCE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&lt;編號&gt;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請按這裡編輯大綱文字格式。</a:t>
            </a:r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C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第二個大綱層次</a:t>
            </a:r>
            <a:endParaRPr b="0" lang="zh-C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第三個大綱層次</a:t>
            </a:r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C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第四個大綱層次</a:t>
            </a:r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第五個大綱層次</a:t>
            </a:r>
            <a:endParaRPr b="0" lang="zh-C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第六個大綱層次</a:t>
            </a:r>
            <a:endParaRPr b="0" lang="zh-C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第七個大綱層次</a:t>
            </a:r>
            <a:endParaRPr b="0" lang="zh-C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zh-C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单击此处编辑母版标题样式</a:t>
            </a:r>
            <a:endParaRPr b="0" lang="zh-C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zh-C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单击此处编辑母版文本样式</a:t>
            </a:r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zh-CN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第二级</a:t>
            </a:r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zh-C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第三级</a:t>
            </a:r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zh-C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第四级</a:t>
            </a:r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zh-C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第五级</a:t>
            </a:r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ECAA74B-5C0A-4AE7-BB39-F9AFD0EAB495}" type="datetime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2/20/19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4DB7677-26E4-48BF-980C-C430DABB387D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&lt;編號&gt;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D48B930-C4CD-49C2-9D51-383B82EC2539}" type="datetime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2/20/19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E014BBE-DD8F-4A18-8668-77A78E88AC27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&lt;編號&gt;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jpeg"/><Relationship Id="rId10" Type="http://schemas.openxmlformats.org/officeDocument/2006/relationships/slideLayout" Target="../slideLayouts/slideLayout13.xml"/><Relationship Id="rId11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图片 4" descr=""/>
          <p:cNvPicPr/>
          <p:nvPr/>
        </p:nvPicPr>
        <p:blipFill>
          <a:blip r:embed="rId1"/>
          <a:srcRect l="0" t="0" r="0" b="15010"/>
          <a:stretch/>
        </p:blipFill>
        <p:spPr>
          <a:xfrm>
            <a:off x="-4320" y="-29160"/>
            <a:ext cx="12200400" cy="691560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4592880" y="-29160"/>
            <a:ext cx="3006360" cy="1547280"/>
          </a:xfrm>
          <a:prstGeom prst="rect">
            <a:avLst/>
          </a:prstGeom>
          <a:solidFill>
            <a:srgbClr val="6c6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2"/>
          <p:cNvSpPr/>
          <p:nvPr/>
        </p:nvSpPr>
        <p:spPr>
          <a:xfrm>
            <a:off x="5381640" y="154800"/>
            <a:ext cx="14295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極漾香水洗面慕斯</a:t>
            </a:r>
            <a:endParaRPr b="1" lang="en-US" sz="2400" spc="-1" strike="noStrike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5864760" y="1038960"/>
            <a:ext cx="461880" cy="303840"/>
          </a:xfrm>
          <a:custGeom>
            <a:avLst/>
            <a:gdLst/>
            <a:ahLst/>
            <a:rect l="l" t="t" r="r" b="b"/>
            <a:pathLst>
              <a:path w="634413" h="400123">
                <a:moveTo>
                  <a:pt x="314324" y="44459"/>
                </a:moveTo>
                <a:lnTo>
                  <a:pt x="314324" y="355665"/>
                </a:lnTo>
                <a:lnTo>
                  <a:pt x="582605" y="200062"/>
                </a:lnTo>
                <a:close/>
                <a:moveTo>
                  <a:pt x="289481" y="0"/>
                </a:moveTo>
                <a:lnTo>
                  <a:pt x="634413" y="200062"/>
                </a:lnTo>
                <a:lnTo>
                  <a:pt x="289481" y="400123"/>
                </a:lnTo>
                <a:lnTo>
                  <a:pt x="289481" y="213398"/>
                </a:lnTo>
                <a:lnTo>
                  <a:pt x="0" y="213398"/>
                </a:lnTo>
                <a:lnTo>
                  <a:pt x="0" y="186726"/>
                </a:lnTo>
                <a:lnTo>
                  <a:pt x="289481" y="1867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4"/>
          <p:cNvSpPr/>
          <p:nvPr/>
        </p:nvSpPr>
        <p:spPr>
          <a:xfrm>
            <a:off x="1848600" y="2575080"/>
            <a:ext cx="849672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6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华文细黑"/>
                <a:ea typeface="华文细黑"/>
              </a:rPr>
              <a:t>THIS IS YOUR FUTUTE</a:t>
            </a:r>
            <a:endParaRPr b="0" lang="en-US" sz="1800" spc="-1" strike="noStrike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2528640" y="3792960"/>
            <a:ext cx="71337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6"/>
          <p:cNvSpPr/>
          <p:nvPr/>
        </p:nvSpPr>
        <p:spPr>
          <a:xfrm>
            <a:off x="5970960" y="5642640"/>
            <a:ext cx="248400" cy="785160"/>
          </a:xfrm>
          <a:prstGeom prst="rect">
            <a:avLst/>
          </a:prstGeom>
          <a:solidFill>
            <a:srgbClr val="6c6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4370400" y="3670920"/>
            <a:ext cx="3693600" cy="321552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0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freeze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freeze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freeze">
                            <p:stCondLst>
                              <p:cond delay="1500"/>
                            </p:stCondLst>
                            <p:childTnLst>
                              <p:par>
                                <p:cTn id="19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freeze">
                            <p:stCondLst>
                              <p:cond delay="2000"/>
                            </p:stCondLst>
                            <p:childTnLst>
                              <p:par>
                                <p:cTn id="24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freeze">
                            <p:stCondLst>
                              <p:cond delay="2500"/>
                            </p:stCondLst>
                            <p:childTnLst>
                              <p:par>
                                <p:cTn id="30" nodeType="afterEffect" fill="hold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 additive="repl"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freeze">
                            <p:stCondLst>
                              <p:cond delay="3000"/>
                            </p:stCondLst>
                            <p:childTnLst>
                              <p:par>
                                <p:cTn id="34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片 3" descr=""/>
          <p:cNvPicPr/>
          <p:nvPr/>
        </p:nvPicPr>
        <p:blipFill>
          <a:blip r:embed="rId1"/>
          <a:srcRect l="3865" t="0" r="69646" b="0"/>
          <a:stretch/>
        </p:blipFill>
        <p:spPr>
          <a:xfrm>
            <a:off x="617760" y="-9000"/>
            <a:ext cx="3237480" cy="687492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2275200" y="714960"/>
            <a:ext cx="9299160" cy="5428080"/>
          </a:xfrm>
          <a:prstGeom prst="rect">
            <a:avLst/>
          </a:prstGeom>
          <a:noFill/>
          <a:ln>
            <a:solidFill>
              <a:srgbClr val="35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2395800" y="839520"/>
            <a:ext cx="9058680" cy="5178240"/>
          </a:xfrm>
          <a:prstGeom prst="rect">
            <a:avLst/>
          </a:prstGeom>
          <a:solidFill>
            <a:srgbClr val="35353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3"/>
          <p:cNvSpPr/>
          <p:nvPr/>
        </p:nvSpPr>
        <p:spPr>
          <a:xfrm>
            <a:off x="3105720" y="1994040"/>
            <a:ext cx="22341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华文细黑"/>
                <a:ea typeface="华文细黑"/>
              </a:rPr>
              <a:t>前言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4"/>
          <p:cNvSpPr/>
          <p:nvPr/>
        </p:nvSpPr>
        <p:spPr>
          <a:xfrm>
            <a:off x="7138800" y="3889440"/>
            <a:ext cx="32788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TextShape 5"/>
          <p:cNvSpPr txBox="1"/>
          <p:nvPr/>
        </p:nvSpPr>
        <p:spPr>
          <a:xfrm>
            <a:off x="4680000" y="3096000"/>
            <a:ext cx="6336000" cy="2818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市售許多香水洗髮精、香水沐浴乳</a:t>
            </a:r>
            <a:endParaRPr b="0" lang="en-US" sz="2400" spc="-1" strike="noStrike">
              <a:solidFill>
                <a:srgbClr val="00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b="0" lang="en-US" sz="24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卻未有應用在於洗臉的產品，</a:t>
            </a:r>
            <a:endParaRPr b="0" lang="en-US" sz="2400" spc="-1" strike="noStrike">
              <a:solidFill>
                <a:srgbClr val="00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b="0" lang="en-US" sz="24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因為香精會</a:t>
            </a:r>
            <a:r>
              <a:rPr b="0" lang="en-US" sz="2400" spc="-1" strike="noStrike">
                <a:solidFill>
                  <a:srgbClr val="ff007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刺痛眼睛</a:t>
            </a:r>
            <a:endParaRPr b="0" lang="en-US" sz="2400" spc="-1" strike="noStrike">
              <a:solidFill>
                <a:srgbClr val="00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b="0" lang="en-US" sz="24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研究製作較</a:t>
            </a:r>
            <a:r>
              <a:rPr b="0" lang="en-US" sz="2400" spc="-1" strike="noStrike">
                <a:solidFill>
                  <a:srgbClr val="ff007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麻煩耗時</a:t>
            </a:r>
            <a:endParaRPr b="0" lang="en-US" sz="2400" spc="-1" strike="noStrike">
              <a:solidFill>
                <a:srgbClr val="00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b="0" lang="en-US" sz="24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因此許多廠商省去此類商品銷售於市面，極漾為了此款商品所投入的時間及研發耗時半年時間找到突破口</a:t>
            </a:r>
            <a:endParaRPr b="0" lang="en-US" sz="2400" spc="-1" strike="noStrike">
              <a:solidFill>
                <a:srgbClr val="00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b="0" lang="en-US" sz="24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使用原料也比照醫學美容等級做為基底材料</a:t>
            </a:r>
            <a:endParaRPr b="0" lang="en-US" sz="2400" spc="-1" strike="noStrike">
              <a:solidFill>
                <a:srgbClr val="00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b="0" lang="en-US" sz="24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進而製造出兩款胺基酸香水洗面慕斯</a:t>
            </a:r>
            <a:endParaRPr b="0" lang="en-US" sz="2400" spc="-1" strike="noStrike">
              <a:solidFill>
                <a:srgbClr val="00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ransition spd="slow">
    <p:push dir="u"/>
  </p:transition>
  <p:timing>
    <p:tnLst>
      <p:par>
        <p:cTn id="37" dur="indefinite" restart="never" nodeType="tmRoot">
          <p:childTnLst>
            <p:seq>
              <p:cTn id="38" nodeType="mainSeq">
                <p:childTnLst>
                  <p:par>
                    <p:cTn id="39" fill="freeze">
                      <p:stCondLst>
                        <p:cond delay="0"/>
                      </p:stCondLst>
                      <p:childTnLst>
                        <p:par>
                          <p:cTn id="40" fill="freeze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freeze">
                            <p:stCondLst>
                              <p:cond delay="1000"/>
                            </p:stCondLst>
                            <p:childTnLst>
                              <p:par>
                                <p:cTn id="47" nodeType="after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4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freeze">
                            <p:stCondLst>
                              <p:cond delay="2000"/>
                            </p:stCondLst>
                            <p:childTnLst>
                              <p:par>
                                <p:cTn id="5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freeze">
                            <p:stCondLst>
                              <p:cond delay="3000"/>
                            </p:stCondLst>
                            <p:childTnLst>
                              <p:par>
                                <p:cTn id="55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9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freeze">
                            <p:stCondLst>
                              <p:cond delay="3500"/>
                            </p:stCondLst>
                            <p:childTnLst>
                              <p:par>
                                <p:cTn id="61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图片 6" descr=""/>
          <p:cNvPicPr/>
          <p:nvPr/>
        </p:nvPicPr>
        <p:blipFill>
          <a:blip r:embed="rId1"/>
          <a:srcRect l="0" t="0" r="0" b="43421"/>
          <a:stretch/>
        </p:blipFill>
        <p:spPr>
          <a:xfrm>
            <a:off x="420840" y="2433240"/>
            <a:ext cx="11350440" cy="4012920"/>
          </a:xfrm>
          <a:prstGeom prst="rect">
            <a:avLst/>
          </a:prstGeom>
          <a:ln>
            <a:noFill/>
          </a:ln>
        </p:spPr>
      </p:pic>
      <p:sp>
        <p:nvSpPr>
          <p:cNvPr id="141" name="CustomShape 1"/>
          <p:cNvSpPr/>
          <p:nvPr/>
        </p:nvSpPr>
        <p:spPr>
          <a:xfrm>
            <a:off x="6807240" y="-4320"/>
            <a:ext cx="3642120" cy="6872760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zxx" sz="18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使用 </a:t>
            </a:r>
            <a:r>
              <a:rPr b="0" lang="zh-TW" sz="18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C10APG </a:t>
            </a:r>
            <a:r>
              <a:rPr b="0" lang="zxx" sz="18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作乳化劑具有降低配方的刺激性，增加配方的保濕效果，提高功能性產品的效能等作用。 </a:t>
            </a:r>
            <a:r>
              <a:rPr b="0" lang="zh-TW" sz="18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C10APG </a:t>
            </a:r>
            <a:r>
              <a:rPr b="0" lang="zxx" sz="18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不同於傳統的乳化劑。首先，它來源於天然的原料，不含有環氧乙烷或其它化學溶劑</a:t>
            </a:r>
            <a:endParaRPr b="0" lang="zxx" sz="1800" spc="-1" strike="noStrike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 Black"/>
              <a:ea typeface="Arial Black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6963480" y="153720"/>
            <a:ext cx="3329640" cy="6550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3"/>
          <p:cNvSpPr/>
          <p:nvPr/>
        </p:nvSpPr>
        <p:spPr>
          <a:xfrm>
            <a:off x="7147080" y="1604160"/>
            <a:ext cx="23180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华文细黑"/>
                <a:ea typeface="华文细黑"/>
              </a:rPr>
              <a:t>PART.01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4"/>
          <p:cNvSpPr/>
          <p:nvPr/>
        </p:nvSpPr>
        <p:spPr>
          <a:xfrm>
            <a:off x="7147080" y="2418120"/>
            <a:ext cx="29696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</a:pPr>
            <a:r>
              <a:rPr b="1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华文细黑"/>
                <a:ea typeface="华文细黑"/>
              </a:rPr>
              <a:t>GLUCOSIDE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5"/>
          <p:cNvSpPr/>
          <p:nvPr/>
        </p:nvSpPr>
        <p:spPr>
          <a:xfrm>
            <a:off x="7143120" y="2999880"/>
            <a:ext cx="2969640" cy="313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dddddd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使用 </a:t>
            </a:r>
            <a:r>
              <a:rPr b="0" lang="zh-TW" sz="1800" spc="-1" strike="noStrike">
                <a:solidFill>
                  <a:srgbClr val="dddddd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C10APG </a:t>
            </a:r>
            <a:r>
              <a:rPr b="0" lang="zxx" sz="1800" spc="-1" strike="noStrike">
                <a:solidFill>
                  <a:srgbClr val="dddddd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作乳化劑具有降低配方的刺激性，增加配方的保濕效果，提高功能性產品的效能等作用</a:t>
            </a:r>
            <a:r>
              <a:rPr b="0" lang="en-US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华文细黑"/>
                <a:ea typeface="华文细黑"/>
              </a:rPr>
              <a:t>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2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dddddd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來源於天然的原料，不含有環氧乙烷或其它化學溶劑； 其次，它的分子結構中親水和親油部分是以特別穩定的糖苷醚鍵</a:t>
            </a:r>
            <a:r>
              <a:rPr b="0" lang="zh-TW" sz="1800" spc="-1" strike="noStrike">
                <a:solidFill>
                  <a:srgbClr val="dddddd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(-COC-) </a:t>
            </a:r>
            <a:r>
              <a:rPr b="0" lang="zxx" sz="1800" spc="-1" strike="noStrike">
                <a:solidFill>
                  <a:srgbClr val="dddddd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連接的，</a:t>
            </a:r>
            <a:r>
              <a:rPr b="0" lang="zxx" sz="1800" spc="-1" strike="noStrike">
                <a:solidFill>
                  <a:srgbClr val="dddddd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刺激性低並且穩定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sh dir="u"/>
  </p:transition>
  <p:timing>
    <p:tnLst>
      <p:par>
        <p:cTn id="64" dur="indefinite" restart="never" nodeType="tmRoot">
          <p:childTnLst>
            <p:seq>
              <p:cTn id="65" dur="indefinite" nodeType="mainSeq"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7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8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9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nodeType="afterEffect" fill="hold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 additive="repl">
                                        <p:cTn id="96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7179480" y="-7560"/>
            <a:ext cx="4449600" cy="28674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2"/>
          <p:cNvSpPr/>
          <p:nvPr/>
        </p:nvSpPr>
        <p:spPr>
          <a:xfrm>
            <a:off x="7179480" y="4867920"/>
            <a:ext cx="4449600" cy="19897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3"/>
          <p:cNvSpPr/>
          <p:nvPr/>
        </p:nvSpPr>
        <p:spPr>
          <a:xfrm>
            <a:off x="4062600" y="1814040"/>
            <a:ext cx="2973240" cy="29055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4"/>
          <p:cNvSpPr/>
          <p:nvPr/>
        </p:nvSpPr>
        <p:spPr>
          <a:xfrm>
            <a:off x="4062600" y="4867200"/>
            <a:ext cx="2973240" cy="19904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5"/>
          <p:cNvSpPr/>
          <p:nvPr/>
        </p:nvSpPr>
        <p:spPr>
          <a:xfrm>
            <a:off x="7771680" y="3215520"/>
            <a:ext cx="3264840" cy="111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4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细黑"/>
                <a:ea typeface="华文细黑"/>
              </a:rPr>
              <a:t>ALL OR NOTHING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4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细黑"/>
                <a:ea typeface="华文细黑"/>
              </a:rPr>
              <a:t>NOW OR NEVER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6"/>
          <p:cNvSpPr/>
          <p:nvPr/>
        </p:nvSpPr>
        <p:spPr>
          <a:xfrm>
            <a:off x="417960" y="2363400"/>
            <a:ext cx="33364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50000"/>
              </a:lnSpc>
            </a:pP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arlett"/>
                <a:ea typeface="华文细黑"/>
              </a:rPr>
              <a:t>GLUTAMATE</a:t>
            </a:r>
            <a:endParaRPr b="1" lang="en-US" sz="2400" spc="-1" strike="noStrike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Marlett"/>
            </a:endParaRPr>
          </a:p>
        </p:txBody>
      </p:sp>
      <p:sp>
        <p:nvSpPr>
          <p:cNvPr id="152" name="CustomShape 7"/>
          <p:cNvSpPr/>
          <p:nvPr/>
        </p:nvSpPr>
        <p:spPr>
          <a:xfrm>
            <a:off x="784800" y="1814040"/>
            <a:ext cx="29696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20000"/>
              </a:lnSpc>
            </a:pPr>
            <a:r>
              <a:rPr b="0" lang="en-US" sz="2800" spc="-1" strike="noStrike">
                <a:solidFill>
                  <a:srgbClr val="353535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华文细黑"/>
              </a:rPr>
              <a:t>PART.02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53" name="TextShape 8"/>
          <p:cNvSpPr txBox="1"/>
          <p:nvPr/>
        </p:nvSpPr>
        <p:spPr>
          <a:xfrm>
            <a:off x="360000" y="2887560"/>
            <a:ext cx="3528000" cy="3880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Black"/>
              </a:rPr>
              <a:t>該成分比較溫和，與皮膚有很好的相容性</a:t>
            </a:r>
            <a:r>
              <a:rPr b="0" lang="en-US" sz="18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r>
              <a:rPr b="0" lang="en-US" sz="18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具有優良的表面活性，對硬水的適應性好，洗淨力強，潤濕力好，生物降解性高，對皮膚溫和，不會引起變態反應和光毒性</a:t>
            </a:r>
            <a:endParaRPr b="0" lang="en-US" sz="1800" spc="-1" strike="noStrike">
              <a:solidFill>
                <a:srgbClr val="212121"/>
              </a:solidFill>
              <a:uFill>
                <a:solidFill>
                  <a:srgbClr val="ffffff"/>
                </a:solidFill>
              </a:uFill>
              <a:latin typeface="Arial"/>
              <a:ea typeface="Arial Black"/>
            </a:endParaRPr>
          </a:p>
          <a:p>
            <a:r>
              <a:rPr b="0" lang="en-US" sz="18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使用壓泵容器壓泵產生泡沫使用，泡沫細膩緻密有彈性，洗感柔潤，洗後面部舒適，不干澀不緊繃</a:t>
            </a:r>
            <a:r>
              <a:rPr b="0" lang="en-US" sz="18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(</a:t>
            </a:r>
            <a:r>
              <a:rPr b="0" lang="en-US" sz="18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因此產品為慕斯時達到最佳效果</a:t>
            </a:r>
            <a:r>
              <a:rPr b="0" lang="en-US" sz="18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sh dir="u"/>
  </p:transition>
  <p:timing>
    <p:tnLst>
      <p:par>
        <p:cTn id="97" dur="indefinite" restart="never" nodeType="tmRoot">
          <p:childTnLst>
            <p:seq>
              <p:cTn id="98" nodeType="mainSeq">
                <p:childTnLst>
                  <p:par>
                    <p:cTn id="99" fill="freeze">
                      <p:stCondLst>
                        <p:cond delay="0"/>
                      </p:stCondLst>
                      <p:childTnLst>
                        <p:par>
                          <p:cTn id="100" fill="freeze">
                            <p:stCondLst>
                              <p:cond delay="0"/>
                            </p:stCondLst>
                            <p:childTnLst>
                              <p:par>
                                <p:cTn id="101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10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freeze">
                            <p:stCondLst>
                              <p:cond delay="500"/>
                            </p:stCondLst>
                            <p:childTnLst>
                              <p:par>
                                <p:cTn id="105" nodeType="afterEffect" fill="hold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 additive="repl">
                                        <p:cTn id="1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freeze">
                            <p:stCondLst>
                              <p:cond delay="1000"/>
                            </p:stCondLst>
                            <p:childTnLst>
                              <p:par>
                                <p:cTn id="10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freeze">
                            <p:stCondLst>
                              <p:cond delay="1500"/>
                            </p:stCondLst>
                            <p:childTnLst>
                              <p:par>
                                <p:cTn id="113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freeze">
                            <p:stCondLst>
                              <p:cond delay="2000"/>
                            </p:stCondLst>
                            <p:childTnLst>
                              <p:par>
                                <p:cTn id="11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2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freeze">
                            <p:stCondLst>
                              <p:cond delay="2500"/>
                            </p:stCondLst>
                            <p:childTnLst>
                              <p:par>
                                <p:cTn id="123" nodeType="after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1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freeze">
                            <p:stCondLst>
                              <p:cond delay="3000"/>
                            </p:stCondLst>
                            <p:childTnLst>
                              <p:par>
                                <p:cTn id="127" nodeType="after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12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619200" y="981000"/>
            <a:ext cx="2909880" cy="450936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2"/>
          <p:cNvSpPr/>
          <p:nvPr/>
        </p:nvSpPr>
        <p:spPr>
          <a:xfrm>
            <a:off x="3902040" y="981000"/>
            <a:ext cx="2909880" cy="45093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Line 3"/>
          <p:cNvSpPr/>
          <p:nvPr/>
        </p:nvSpPr>
        <p:spPr>
          <a:xfrm>
            <a:off x="2243880" y="5951520"/>
            <a:ext cx="5735520" cy="360"/>
          </a:xfrm>
          <a:prstGeom prst="line">
            <a:avLst/>
          </a:prstGeom>
          <a:ln w="12600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Line 4"/>
          <p:cNvSpPr/>
          <p:nvPr/>
        </p:nvSpPr>
        <p:spPr>
          <a:xfrm flipV="1">
            <a:off x="7979400" y="4933800"/>
            <a:ext cx="2520" cy="1017720"/>
          </a:xfrm>
          <a:prstGeom prst="line">
            <a:avLst/>
          </a:prstGeom>
          <a:ln w="12600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5"/>
          <p:cNvSpPr/>
          <p:nvPr/>
        </p:nvSpPr>
        <p:spPr>
          <a:xfrm>
            <a:off x="7932600" y="4837320"/>
            <a:ext cx="96120" cy="96120"/>
          </a:xfrm>
          <a:prstGeom prst="ellipse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6"/>
          <p:cNvSpPr/>
          <p:nvPr/>
        </p:nvSpPr>
        <p:spPr>
          <a:xfrm>
            <a:off x="504360" y="5770800"/>
            <a:ext cx="1797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7"/>
          <p:cNvSpPr/>
          <p:nvPr/>
        </p:nvSpPr>
        <p:spPr>
          <a:xfrm>
            <a:off x="7128000" y="1440000"/>
            <a:ext cx="4248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</a:pPr>
            <a:r>
              <a:rPr b="1" lang="en-US" sz="2400" spc="-1" strike="noStrike">
                <a:solidFill>
                  <a:srgbClr val="00803f"/>
                </a:solidFill>
                <a:uFill>
                  <a:solidFill>
                    <a:srgbClr val="ffffff"/>
                  </a:solidFill>
                </a:uFill>
                <a:latin typeface="Segoe UI Black"/>
                <a:ea typeface="Segoe UI Black"/>
              </a:rPr>
              <a:t>成 分 添 加</a:t>
            </a:r>
            <a:endParaRPr b="1" lang="en-US" sz="2400" spc="-1" strike="noStrike">
              <a:solidFill>
                <a:srgbClr val="00803f"/>
              </a:solidFill>
              <a:uFill>
                <a:solidFill>
                  <a:srgbClr val="ffffff"/>
                </a:solidFill>
              </a:uFill>
              <a:latin typeface="Segoe UI Black"/>
              <a:ea typeface="Segoe UI Black"/>
            </a:endParaRPr>
          </a:p>
        </p:txBody>
      </p:sp>
      <p:sp>
        <p:nvSpPr>
          <p:cNvPr id="161" name="CustomShape 8"/>
          <p:cNvSpPr/>
          <p:nvPr/>
        </p:nvSpPr>
        <p:spPr>
          <a:xfrm>
            <a:off x="7056000" y="2211120"/>
            <a:ext cx="4824000" cy="271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1800" spc="-1" strike="noStrike">
                <a:solidFill>
                  <a:srgbClr val="d22b2b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金縷梅萃取液</a:t>
            </a:r>
            <a:r>
              <a:rPr b="0" lang="en-US" sz="1800" spc="-1" strike="noStrike">
                <a:solidFill>
                  <a:srgbClr val="353535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HAMAMELIS VIRGINIANA (WITCH HAZEL) LEAF EXTRACT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新細明體"/>
            </a:endParaRPr>
          </a:p>
          <a:p>
            <a:r>
              <a:rPr b="0" lang="en-US" sz="18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調理油脂分泌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1800" spc="-1" strike="noStrike">
                <a:solidFill>
                  <a:srgbClr val="d22b2b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綠茶萃取液</a:t>
            </a:r>
            <a:r>
              <a:rPr b="0" lang="en-US" sz="1800" spc="-1" strike="noStrike">
                <a:solidFill>
                  <a:srgbClr val="353535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Green Tea Extract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353535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改善暗沉，恢復肌膚彈性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1800" spc="-1" strike="noStrike">
                <a:solidFill>
                  <a:srgbClr val="d22b2b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維他命</a:t>
            </a:r>
            <a:r>
              <a:rPr b="1" lang="en-US" sz="1800" spc="-1" strike="noStrike">
                <a:solidFill>
                  <a:srgbClr val="d22b2b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B5</a:t>
            </a:r>
            <a:r>
              <a:rPr b="0" lang="en-US" sz="1800" spc="-1" strike="noStrike">
                <a:solidFill>
                  <a:srgbClr val="353535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  Vitamin B5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353535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滋潤保濕，調理肌膚油水平衡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1800" spc="-1" strike="noStrike">
                <a:solidFill>
                  <a:srgbClr val="d22b2b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蘆薈萃取液</a:t>
            </a:r>
            <a:r>
              <a:rPr b="0" lang="en-US" sz="1800" spc="-1" strike="noStrike">
                <a:solidFill>
                  <a:srgbClr val="353535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Aloe barbadensis leaf juice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353535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潤膚滋養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push dir="u"/>
  </p:transition>
  <p:timing>
    <p:tnLst>
      <p:par>
        <p:cTn id="130" dur="indefinite" restart="never" nodeType="tmRoot">
          <p:childTnLst>
            <p:seq>
              <p:cTn id="131" nodeType="mainSeq">
                <p:childTnLst>
                  <p:par>
                    <p:cTn id="132" fill="freeze">
                      <p:stCondLst>
                        <p:cond delay="0"/>
                      </p:stCondLst>
                      <p:childTnLst>
                        <p:par>
                          <p:cTn id="133" fill="freeze">
                            <p:stCondLst>
                              <p:cond delay="0"/>
                            </p:stCondLst>
                            <p:childTnLst>
                              <p:par>
                                <p:cTn id="134" nodeType="after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1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freeze">
                            <p:stCondLst>
                              <p:cond delay="500"/>
                            </p:stCondLst>
                            <p:childTnLst>
                              <p:par>
                                <p:cTn id="138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freeze">
                            <p:stCondLst>
                              <p:cond delay="1000"/>
                            </p:stCondLst>
                            <p:childTnLst>
                              <p:par>
                                <p:cTn id="144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4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freeze">
                            <p:stCondLst>
                              <p:cond delay="1500"/>
                            </p:stCondLst>
                            <p:childTnLst>
                              <p:par>
                                <p:cTn id="14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50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freeze">
                            <p:stCondLst>
                              <p:cond delay="2000"/>
                            </p:stCondLst>
                            <p:childTnLst>
                              <p:par>
                                <p:cTn id="15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5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freeze">
                            <p:stCondLst>
                              <p:cond delay="2500"/>
                            </p:stCondLst>
                            <p:childTnLst>
                              <p:par>
                                <p:cTn id="156" nodeType="afterEffect" fill="hold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 additive="repl">
                                        <p:cTn id="15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9000000" y="111600"/>
            <a:ext cx="3069360" cy="43524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2"/>
          <p:cNvSpPr/>
          <p:nvPr/>
        </p:nvSpPr>
        <p:spPr>
          <a:xfrm>
            <a:off x="687240" y="3099600"/>
            <a:ext cx="4802760" cy="229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4" name="" descr=""/>
          <p:cNvPicPr/>
          <p:nvPr/>
        </p:nvPicPr>
        <p:blipFill>
          <a:blip r:embed="rId2"/>
          <a:srcRect l="28933" t="19943" r="0" b="0"/>
          <a:stretch/>
        </p:blipFill>
        <p:spPr>
          <a:xfrm>
            <a:off x="72000" y="2736000"/>
            <a:ext cx="7734960" cy="4032000"/>
          </a:xfrm>
          <a:prstGeom prst="rect">
            <a:avLst/>
          </a:prstGeom>
          <a:ln>
            <a:noFill/>
          </a:ln>
        </p:spPr>
      </p:pic>
      <p:sp>
        <p:nvSpPr>
          <p:cNvPr id="165" name="TextShape 3"/>
          <p:cNvSpPr txBox="1"/>
          <p:nvPr/>
        </p:nvSpPr>
        <p:spPr>
          <a:xfrm>
            <a:off x="190080" y="221040"/>
            <a:ext cx="3913920" cy="1074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zh-CN" sz="2800" spc="-1" strike="noStrike">
                <a:solidFill>
                  <a:srgbClr val="bebd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幸福大道淨白潔面慕斯</a:t>
            </a:r>
            <a:endParaRPr b="1" lang="zh-CN" sz="2800" spc="-1" strike="noStrike">
              <a:solidFill>
                <a:srgbClr val="bebd3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3"/>
          <a:stretch/>
        </p:blipFill>
        <p:spPr>
          <a:xfrm>
            <a:off x="7673040" y="1800000"/>
            <a:ext cx="2910960" cy="4968000"/>
          </a:xfrm>
          <a:prstGeom prst="rect">
            <a:avLst/>
          </a:prstGeom>
          <a:ln>
            <a:noFill/>
          </a:ln>
        </p:spPr>
      </p:pic>
      <p:pic>
        <p:nvPicPr>
          <p:cNvPr id="167" name="圖片 2" descr=""/>
          <p:cNvPicPr/>
          <p:nvPr/>
        </p:nvPicPr>
        <p:blipFill>
          <a:blip r:embed="rId4"/>
          <a:srcRect l="41929" t="13644" r="0" b="56952"/>
          <a:stretch/>
        </p:blipFill>
        <p:spPr>
          <a:xfrm>
            <a:off x="-23400" y="1224000"/>
            <a:ext cx="6143400" cy="129600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159" dur="indefinite" restart="never" nodeType="tmRoot">
          <p:childTnLst>
            <p:seq>
              <p:cTn id="160" nodeType="mainSeq">
                <p:childTnLst>
                  <p:par>
                    <p:cTn id="161" fill="freeze">
                      <p:stCondLst>
                        <p:cond delay="0"/>
                      </p:stCondLst>
                      <p:childTnLst>
                        <p:par>
                          <p:cTn id="162" fill="freeze">
                            <p:stCondLst>
                              <p:cond delay="0"/>
                            </p:stCondLst>
                            <p:childTnLst>
                              <p:par>
                                <p:cTn id="163" nodeType="afterEffect" fill="hold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 additive="repl">
                                        <p:cTn id="1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freeze">
                            <p:stCondLst>
                              <p:cond delay="500"/>
                            </p:stCondLst>
                            <p:childTnLst>
                              <p:par>
                                <p:cTn id="167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108320" y="3447360"/>
            <a:ext cx="2504160" cy="343692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2"/>
          <p:cNvSpPr/>
          <p:nvPr/>
        </p:nvSpPr>
        <p:spPr>
          <a:xfrm>
            <a:off x="0" y="4349520"/>
            <a:ext cx="6611400" cy="884520"/>
          </a:xfrm>
          <a:prstGeom prst="rect">
            <a:avLst/>
          </a:prstGeom>
          <a:solidFill>
            <a:srgbClr val="35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3"/>
          <p:cNvSpPr/>
          <p:nvPr/>
        </p:nvSpPr>
        <p:spPr>
          <a:xfrm flipV="1" rot="16200000">
            <a:off x="1027080" y="1585800"/>
            <a:ext cx="336960" cy="526680"/>
          </a:xfrm>
          <a:custGeom>
            <a:avLst/>
            <a:gdLst/>
            <a:ahLst/>
            <a:rect l="l" t="t" r="r" b="b"/>
            <a:pathLst>
              <a:path w="943428" h="1799772">
                <a:moveTo>
                  <a:pt x="616854" y="1799772"/>
                </a:moveTo>
                <a:lnTo>
                  <a:pt x="943428" y="1799772"/>
                </a:lnTo>
                <a:lnTo>
                  <a:pt x="326574" y="899886"/>
                </a:lnTo>
                <a:lnTo>
                  <a:pt x="943428" y="0"/>
                </a:lnTo>
                <a:lnTo>
                  <a:pt x="616854" y="0"/>
                </a:lnTo>
                <a:lnTo>
                  <a:pt x="0" y="899886"/>
                </a:lnTo>
                <a:close/>
              </a:path>
            </a:pathLst>
          </a:cu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4"/>
          <p:cNvSpPr/>
          <p:nvPr/>
        </p:nvSpPr>
        <p:spPr>
          <a:xfrm flipV="1" rot="16200000">
            <a:off x="1104840" y="1422720"/>
            <a:ext cx="182520" cy="285480"/>
          </a:xfrm>
          <a:custGeom>
            <a:avLst/>
            <a:gdLst/>
            <a:ahLst/>
            <a:rect l="l" t="t" r="r" b="b"/>
            <a:pathLst>
              <a:path w="943428" h="1799772">
                <a:moveTo>
                  <a:pt x="616854" y="1799772"/>
                </a:moveTo>
                <a:lnTo>
                  <a:pt x="943428" y="1799772"/>
                </a:lnTo>
                <a:lnTo>
                  <a:pt x="326574" y="899886"/>
                </a:lnTo>
                <a:lnTo>
                  <a:pt x="943428" y="0"/>
                </a:lnTo>
                <a:lnTo>
                  <a:pt x="616854" y="0"/>
                </a:lnTo>
                <a:lnTo>
                  <a:pt x="0" y="899886"/>
                </a:lnTo>
                <a:close/>
              </a:path>
            </a:pathLst>
          </a:cu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5"/>
          <p:cNvSpPr/>
          <p:nvPr/>
        </p:nvSpPr>
        <p:spPr>
          <a:xfrm>
            <a:off x="932760" y="4484520"/>
            <a:ext cx="55749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</a:pPr>
            <a:r>
              <a:rPr b="1" lang="en-US" sz="3200" spc="-1" strike="noStrike">
                <a:solidFill>
                  <a:srgbClr val="ff007f"/>
                </a:solidFill>
                <a:uFill>
                  <a:solidFill>
                    <a:srgbClr val="ffffff"/>
                  </a:solidFill>
                </a:uFill>
                <a:latin typeface="华文细黑"/>
                <a:ea typeface="华文细黑"/>
              </a:rPr>
              <a:t>愛戀情迷淨白潔面慕斯</a:t>
            </a:r>
            <a:endParaRPr b="0" lang="en-US" sz="1800" spc="-1" strike="noStrike">
              <a:solidFill>
                <a:srgbClr val="ff007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6"/>
          <p:cNvSpPr/>
          <p:nvPr/>
        </p:nvSpPr>
        <p:spPr>
          <a:xfrm>
            <a:off x="4637880" y="815400"/>
            <a:ext cx="28292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7"/>
          <p:cNvSpPr/>
          <p:nvPr/>
        </p:nvSpPr>
        <p:spPr>
          <a:xfrm>
            <a:off x="5040000" y="493920"/>
            <a:ext cx="5472000" cy="277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隨著季節更迭，春日乍臨大地，普羅旺斯呂貝宏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(Luberon)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地區遍野的櫻桃樹上萬千花朵緩緩綻放，釋放甜美香氛，靜靜等待盛夏時分結出嫣紅欲滴的果實。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將充滿活力清新的果香，揉合充滿女性氛圍的細膩</a:t>
            </a:r>
            <a:r>
              <a:rPr b="1" lang="en-U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櫻花香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，描繪出甜美俏皮的櫻花公主，輕舞於普羅旺斯春意盎然的柔美氣息中，歡慶令人怦然的早春時節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5" name="" descr=""/>
          <p:cNvPicPr/>
          <p:nvPr/>
        </p:nvPicPr>
        <p:blipFill>
          <a:blip r:embed="rId2"/>
          <a:stretch/>
        </p:blipFill>
        <p:spPr>
          <a:xfrm>
            <a:off x="1800000" y="216000"/>
            <a:ext cx="2383560" cy="4176000"/>
          </a:xfrm>
          <a:prstGeom prst="rect">
            <a:avLst/>
          </a:prstGeom>
          <a:ln>
            <a:noFill/>
          </a:ln>
        </p:spPr>
      </p:pic>
      <p:sp>
        <p:nvSpPr>
          <p:cNvPr id="176" name="CustomShape 8"/>
          <p:cNvSpPr/>
          <p:nvPr/>
        </p:nvSpPr>
        <p:spPr>
          <a:xfrm rot="10800000">
            <a:off x="10326960" y="6521400"/>
            <a:ext cx="3049920" cy="67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3031" y="21600"/>
                </a:lnTo>
                <a:lnTo>
                  <a:pt x="1856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5560">
            <a:solidFill>
              <a:schemeClr val="bg1">
                <a:lumMod val="6500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9"/>
          <p:cNvSpPr/>
          <p:nvPr/>
        </p:nvSpPr>
        <p:spPr>
          <a:xfrm rot="10800000">
            <a:off x="9779040" y="5650920"/>
            <a:ext cx="1932120" cy="591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4128" y="21600"/>
                </a:lnTo>
                <a:lnTo>
                  <a:pt x="174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5560">
            <a:solidFill>
              <a:schemeClr val="bg1">
                <a:lumMod val="6500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10"/>
          <p:cNvSpPr/>
          <p:nvPr/>
        </p:nvSpPr>
        <p:spPr>
          <a:xfrm>
            <a:off x="8340840" y="4122360"/>
            <a:ext cx="943920" cy="743040"/>
          </a:xfrm>
          <a:prstGeom prst="triangle">
            <a:avLst>
              <a:gd name="adj" fmla="val 50130"/>
            </a:avLst>
          </a:prstGeom>
          <a:solidFill>
            <a:schemeClr val="bg1"/>
          </a:solidFill>
          <a:ln w="25560">
            <a:solidFill>
              <a:schemeClr val="bg1">
                <a:lumMod val="7500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11"/>
          <p:cNvSpPr/>
          <p:nvPr/>
        </p:nvSpPr>
        <p:spPr>
          <a:xfrm>
            <a:off x="7277040" y="4152240"/>
            <a:ext cx="700560" cy="501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n-US" sz="2700" spc="-1" strike="noStrike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微软雅黑"/>
              </a:rPr>
              <a:t>Top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12"/>
          <p:cNvSpPr/>
          <p:nvPr/>
        </p:nvSpPr>
        <p:spPr>
          <a:xfrm>
            <a:off x="6972480" y="5020560"/>
            <a:ext cx="863280" cy="912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n-US" sz="2700" spc="-1" strike="noStrike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微软雅黑"/>
              </a:rPr>
              <a:t>Middle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13"/>
          <p:cNvSpPr/>
          <p:nvPr/>
        </p:nvSpPr>
        <p:spPr>
          <a:xfrm>
            <a:off x="9680040" y="3997080"/>
            <a:ext cx="1336320" cy="7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Microsoft YaHei"/>
              </a:rPr>
              <a:t>Cherry,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Microsoft YaHei"/>
              </a:rPr>
              <a:t>Blackberry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14"/>
          <p:cNvSpPr/>
          <p:nvPr/>
        </p:nvSpPr>
        <p:spPr>
          <a:xfrm>
            <a:off x="10111680" y="4984200"/>
            <a:ext cx="1537920" cy="105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Microsoft YaHei"/>
              </a:rPr>
              <a:t>Cherry Blossom,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f5f5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Microsoft YaHei"/>
              </a:rPr>
              <a:t>Fressia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Picture 8" descr=""/>
          <p:cNvPicPr/>
          <p:nvPr/>
        </p:nvPicPr>
        <p:blipFill>
          <a:blip r:embed="rId3"/>
          <a:stretch/>
        </p:blipFill>
        <p:spPr>
          <a:xfrm>
            <a:off x="8329320" y="5994720"/>
            <a:ext cx="1148040" cy="770760"/>
          </a:xfrm>
          <a:prstGeom prst="rect">
            <a:avLst/>
          </a:prstGeom>
          <a:ln>
            <a:noFill/>
          </a:ln>
        </p:spPr>
      </p:pic>
      <p:pic>
        <p:nvPicPr>
          <p:cNvPr id="184" name="Picture 24" descr=""/>
          <p:cNvPicPr/>
          <p:nvPr/>
        </p:nvPicPr>
        <p:blipFill>
          <a:blip r:embed="rId4"/>
          <a:stretch/>
        </p:blipFill>
        <p:spPr>
          <a:xfrm>
            <a:off x="7065720" y="5865840"/>
            <a:ext cx="1402200" cy="902160"/>
          </a:xfrm>
          <a:prstGeom prst="rect">
            <a:avLst/>
          </a:prstGeom>
          <a:ln>
            <a:noFill/>
          </a:ln>
        </p:spPr>
      </p:pic>
      <p:pic>
        <p:nvPicPr>
          <p:cNvPr id="185" name="圖片 20" descr=""/>
          <p:cNvPicPr/>
          <p:nvPr/>
        </p:nvPicPr>
        <p:blipFill>
          <a:blip r:embed="rId5"/>
          <a:stretch/>
        </p:blipFill>
        <p:spPr>
          <a:xfrm>
            <a:off x="9035640" y="5013360"/>
            <a:ext cx="675360" cy="675360"/>
          </a:xfrm>
          <a:prstGeom prst="rect">
            <a:avLst/>
          </a:prstGeom>
          <a:ln>
            <a:noFill/>
          </a:ln>
        </p:spPr>
      </p:pic>
      <p:pic>
        <p:nvPicPr>
          <p:cNvPr id="186" name="Picture 4" descr=""/>
          <p:cNvPicPr/>
          <p:nvPr/>
        </p:nvPicPr>
        <p:blipFill>
          <a:blip r:embed="rId6"/>
          <a:stretch/>
        </p:blipFill>
        <p:spPr>
          <a:xfrm>
            <a:off x="7959240" y="3949560"/>
            <a:ext cx="842400" cy="892800"/>
          </a:xfrm>
          <a:prstGeom prst="rect">
            <a:avLst/>
          </a:prstGeom>
          <a:ln>
            <a:noFill/>
          </a:ln>
        </p:spPr>
      </p:pic>
      <p:pic>
        <p:nvPicPr>
          <p:cNvPr id="187" name="Picture 6" descr=""/>
          <p:cNvPicPr/>
          <p:nvPr/>
        </p:nvPicPr>
        <p:blipFill>
          <a:blip r:embed="rId7"/>
          <a:stretch/>
        </p:blipFill>
        <p:spPr>
          <a:xfrm>
            <a:off x="8795160" y="4141080"/>
            <a:ext cx="869040" cy="651240"/>
          </a:xfrm>
          <a:prstGeom prst="rect">
            <a:avLst/>
          </a:prstGeom>
          <a:ln>
            <a:noFill/>
          </a:ln>
        </p:spPr>
      </p:pic>
      <p:pic>
        <p:nvPicPr>
          <p:cNvPr id="188" name="Picture 12" descr=""/>
          <p:cNvPicPr/>
          <p:nvPr/>
        </p:nvPicPr>
        <p:blipFill>
          <a:blip r:embed="rId8"/>
          <a:stretch/>
        </p:blipFill>
        <p:spPr>
          <a:xfrm>
            <a:off x="9610560" y="5865840"/>
            <a:ext cx="716040" cy="902160"/>
          </a:xfrm>
          <a:prstGeom prst="rect">
            <a:avLst/>
          </a:prstGeom>
          <a:ln>
            <a:noFill/>
          </a:ln>
        </p:spPr>
      </p:pic>
      <p:pic>
        <p:nvPicPr>
          <p:cNvPr id="189" name="Picture 14" descr=""/>
          <p:cNvPicPr/>
          <p:nvPr/>
        </p:nvPicPr>
        <p:blipFill>
          <a:blip r:embed="rId9"/>
          <a:stretch/>
        </p:blipFill>
        <p:spPr>
          <a:xfrm>
            <a:off x="7846560" y="4995360"/>
            <a:ext cx="1059120" cy="794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 spd="slow">
    <p:push dir="u"/>
  </p:transition>
  <p:timing>
    <p:tnLst>
      <p:par>
        <p:cTn id="172" dur="indefinite" restart="never" nodeType="tmRoot">
          <p:childTnLst>
            <p:seq>
              <p:cTn id="173" nodeType="mainSeq">
                <p:childTnLst>
                  <p:par>
                    <p:cTn id="174" fill="freeze">
                      <p:stCondLst>
                        <p:cond delay="0"/>
                      </p:stCondLst>
                      <p:childTnLst>
                        <p:par>
                          <p:cTn id="175" fill="freeze">
                            <p:stCondLst>
                              <p:cond delay="0"/>
                            </p:stCondLst>
                            <p:childTnLst>
                              <p:par>
                                <p:cTn id="176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8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9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0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freeze">
                            <p:stCondLst>
                              <p:cond delay="500"/>
                            </p:stCondLst>
                            <p:childTnLst>
                              <p:par>
                                <p:cTn id="182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freeze">
                            <p:stCondLst>
                              <p:cond delay="1000"/>
                            </p:stCondLst>
                            <p:childTnLst>
                              <p:par>
                                <p:cTn id="188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0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freeze">
                            <p:stCondLst>
                              <p:cond delay="1500"/>
                            </p:stCondLst>
                            <p:childTnLst>
                              <p:par>
                                <p:cTn id="193" nodeType="after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19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freeze">
                            <p:stCondLst>
                              <p:cond delay="2000"/>
                            </p:stCondLst>
                            <p:childTnLst>
                              <p:par>
                                <p:cTn id="197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freeze">
                            <p:stCondLst>
                              <p:cond delay="2500"/>
                            </p:stCondLst>
                            <p:childTnLst>
                              <p:par>
                                <p:cTn id="202" nodeType="after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20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freeze">
                            <p:stCondLst>
                              <p:cond delay="3000"/>
                            </p:stCondLst>
                            <p:childTnLst>
                              <p:par>
                                <p:cTn id="206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8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20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图片 4" descr=""/>
          <p:cNvPicPr/>
          <p:nvPr/>
        </p:nvPicPr>
        <p:blipFill>
          <a:blip r:embed="rId1"/>
          <a:srcRect l="0" t="0" r="0" b="15010"/>
          <a:stretch/>
        </p:blipFill>
        <p:spPr>
          <a:xfrm>
            <a:off x="-4320" y="-29160"/>
            <a:ext cx="12200400" cy="6915600"/>
          </a:xfrm>
          <a:prstGeom prst="rect">
            <a:avLst/>
          </a:prstGeom>
          <a:ln>
            <a:noFill/>
          </a:ln>
        </p:spPr>
      </p:pic>
      <p:sp>
        <p:nvSpPr>
          <p:cNvPr id="191" name="CustomShape 1"/>
          <p:cNvSpPr/>
          <p:nvPr/>
        </p:nvSpPr>
        <p:spPr>
          <a:xfrm>
            <a:off x="402120" y="429120"/>
            <a:ext cx="11387880" cy="5998320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2"/>
          <p:cNvSpPr/>
          <p:nvPr/>
        </p:nvSpPr>
        <p:spPr>
          <a:xfrm>
            <a:off x="4592880" y="-29160"/>
            <a:ext cx="3006360" cy="1547280"/>
          </a:xfrm>
          <a:prstGeom prst="rect">
            <a:avLst/>
          </a:prstGeom>
          <a:solidFill>
            <a:srgbClr val="6c6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3"/>
          <p:cNvSpPr/>
          <p:nvPr/>
        </p:nvSpPr>
        <p:spPr>
          <a:xfrm>
            <a:off x="5381640" y="154800"/>
            <a:ext cx="14295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1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华文细黑"/>
                <a:ea typeface="华文细黑"/>
              </a:rPr>
              <a:t>THE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华文细黑"/>
                <a:ea typeface="华文细黑"/>
              </a:rPr>
              <a:t>END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4"/>
          <p:cNvSpPr/>
          <p:nvPr/>
        </p:nvSpPr>
        <p:spPr>
          <a:xfrm flipH="1">
            <a:off x="5864040" y="1038960"/>
            <a:ext cx="461880" cy="303840"/>
          </a:xfrm>
          <a:custGeom>
            <a:avLst/>
            <a:gdLst/>
            <a:ahLst/>
            <a:rect l="l" t="t" r="r" b="b"/>
            <a:pathLst>
              <a:path w="634413" h="400123">
                <a:moveTo>
                  <a:pt x="314324" y="44459"/>
                </a:moveTo>
                <a:lnTo>
                  <a:pt x="314324" y="355665"/>
                </a:lnTo>
                <a:lnTo>
                  <a:pt x="582605" y="200062"/>
                </a:lnTo>
                <a:close/>
                <a:moveTo>
                  <a:pt x="289481" y="0"/>
                </a:moveTo>
                <a:lnTo>
                  <a:pt x="634413" y="200062"/>
                </a:lnTo>
                <a:lnTo>
                  <a:pt x="289481" y="400123"/>
                </a:lnTo>
                <a:lnTo>
                  <a:pt x="289481" y="213398"/>
                </a:lnTo>
                <a:lnTo>
                  <a:pt x="0" y="213398"/>
                </a:lnTo>
                <a:lnTo>
                  <a:pt x="0" y="186726"/>
                </a:lnTo>
                <a:lnTo>
                  <a:pt x="289481" y="1867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5"/>
          <p:cNvSpPr/>
          <p:nvPr/>
        </p:nvSpPr>
        <p:spPr>
          <a:xfrm>
            <a:off x="2626200" y="2560320"/>
            <a:ext cx="693756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8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华文细黑"/>
                <a:ea typeface="华文细黑"/>
              </a:rPr>
              <a:t>THANK YOU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6"/>
          <p:cNvSpPr/>
          <p:nvPr/>
        </p:nvSpPr>
        <p:spPr>
          <a:xfrm>
            <a:off x="3223800" y="3964320"/>
            <a:ext cx="5742000" cy="60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push dir="u"/>
  </p:transition>
  <p:timing>
    <p:tnLst>
      <p:par>
        <p:cTn id="210" dur="indefinite" restart="never" nodeType="tmRoot">
          <p:childTnLst>
            <p:seq>
              <p:cTn id="211" nodeType="mainSeq">
                <p:childTnLst>
                  <p:par>
                    <p:cTn id="212" fill="freeze">
                      <p:stCondLst>
                        <p:cond delay="0"/>
                      </p:stCondLst>
                      <p:childTnLst>
                        <p:par>
                          <p:cTn id="213" fill="freeze">
                            <p:stCondLst>
                              <p:cond delay="0"/>
                            </p:stCondLst>
                            <p:childTnLst>
                              <p:par>
                                <p:cTn id="214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freeze">
                            <p:stCondLst>
                              <p:cond delay="500"/>
                            </p:stCondLst>
                            <p:childTnLst>
                              <p:par>
                                <p:cTn id="21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0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freeze">
                            <p:stCondLst>
                              <p:cond delay="1500"/>
                            </p:stCondLst>
                            <p:childTnLst>
                              <p:par>
                                <p:cTn id="222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22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freeze">
                            <p:stCondLst>
                              <p:cond delay="2000"/>
                            </p:stCondLst>
                            <p:childTnLst>
                              <p:par>
                                <p:cTn id="226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freeze">
                            <p:stCondLst>
                              <p:cond delay="2500"/>
                            </p:stCondLst>
                            <p:childTnLst>
                              <p:par>
                                <p:cTn id="232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freeze">
                            <p:stCondLst>
                              <p:cond delay="3000"/>
                            </p:stCondLst>
                            <p:childTnLst>
                              <p:par>
                                <p:cTn id="237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24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freeze">
                            <p:stCondLst>
                              <p:cond delay="3500"/>
                            </p:stCondLst>
                            <p:childTnLst>
                              <p:par>
                                <p:cTn id="243" nodeType="afterEffect" fill="hold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 additive="repl">
                                        <p:cTn id="24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Application>LibreOffice/5.3.0.3$Windows_X86_64 LibreOffice_project/7074905676c47b82bbcfbea1aeefc84afe1c50e1</Application>
  <Words>2244</Words>
  <Paragraphs>188</Paragraphs>
  <Company>http://www.ypppt.com/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2017-08-14T13:13:00Z</dcterms:created>
  <dc:creator>优品PPT</dc:creator>
  <dc:description>http://www.ypppt.com/</dc:description>
  <cp:keywords>http /www.ypppt.com</cp:keywords>
  <dc:language>zh-TW</dc:language>
  <cp:lastModifiedBy/>
  <dcterms:modified xsi:type="dcterms:W3CDTF">2019-02-20T15:02:25Z</dcterms:modified>
  <cp:revision>25</cp:revision>
  <dc:subject/>
  <dc:title>PowerPoint 演示文稿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http://www.ypppt.com/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KSOProductBuildVer">
    <vt:lpwstr>2052-10.1.0.6690</vt:lpwstr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26</vt:i4>
  </property>
  <property fmtid="{D5CDD505-2E9C-101B-9397-08002B2CF9AE}" pid="10" name="PresentationFormat">
    <vt:lpwstr>宽屏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26</vt:i4>
  </property>
</Properties>
</file>